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71" r:id="rId3"/>
    <p:sldId id="266" r:id="rId4"/>
    <p:sldId id="259" r:id="rId5"/>
    <p:sldId id="269" r:id="rId6"/>
    <p:sldId id="260" r:id="rId7"/>
    <p:sldId id="268" r:id="rId8"/>
    <p:sldId id="267" r:id="rId9"/>
    <p:sldId id="270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10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BABD9-C114-49E4-82B7-DED6DC856DCA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759C7-DFA4-428B-A089-1DA8A01C9C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10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759C7-DFA4-428B-A089-1DA8A01C9C1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971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759C7-DFA4-428B-A089-1DA8A01C9C1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131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9759C7-DFA4-428B-A089-1DA8A01C9C1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82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78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43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68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791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17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09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44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39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43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88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5EE7A-3D7F-406F-B0C9-745BD4A28107}" type="datetimeFigureOut">
              <a:rPr lang="fr-FR" smtClean="0"/>
              <a:t>17/01/2018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00ABF-579A-4DA0-86C5-1D304A5C8C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32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7200" dirty="0" smtClean="0"/>
              <a:t>A chacun son BTS !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Ou comment ne pas se tromper d’orientation…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783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smtClean="0"/>
              <a:t>LES COMPETENCES EXIGEES</a:t>
            </a:r>
            <a:br>
              <a:rPr lang="fr-FR" sz="4000" dirty="0" smtClean="0"/>
            </a:br>
            <a:r>
              <a:rPr lang="fr-FR" sz="4000" dirty="0" smtClean="0"/>
              <a:t>LES MATIERES GENERALES </a:t>
            </a:r>
            <a:r>
              <a:rPr lang="fr-FR" dirty="0" smtClean="0"/>
              <a:t>COMMUNES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Les compétences exigées:</a:t>
            </a:r>
          </a:p>
          <a:p>
            <a:r>
              <a:rPr lang="fr-FR" dirty="0" smtClean="0"/>
              <a:t>- Autonomie</a:t>
            </a:r>
          </a:p>
          <a:p>
            <a:r>
              <a:rPr lang="fr-FR" dirty="0" smtClean="0"/>
              <a:t>- Capacités d’Analyse</a:t>
            </a:r>
          </a:p>
          <a:p>
            <a:r>
              <a:rPr lang="fr-FR" dirty="0" smtClean="0"/>
              <a:t>- Capacités de travail personnel</a:t>
            </a:r>
          </a:p>
          <a:p>
            <a:r>
              <a:rPr lang="fr-FR" dirty="0" smtClean="0"/>
              <a:t>- Appétences culturelles ( lecture d’ouvrages, de la presse, actualités culturelles)</a:t>
            </a:r>
          </a:p>
          <a:p>
            <a:r>
              <a:rPr lang="fr-FR" dirty="0" smtClean="0"/>
              <a:t>- Capacités rédactionnelles</a:t>
            </a:r>
          </a:p>
          <a:p>
            <a:endParaRPr lang="fr-FR" dirty="0" smtClean="0"/>
          </a:p>
          <a:p>
            <a:r>
              <a:rPr lang="fr-FR" dirty="0" smtClean="0"/>
              <a:t>Les matières générales communes:</a:t>
            </a:r>
          </a:p>
          <a:p>
            <a:r>
              <a:rPr lang="fr-FR" dirty="0" smtClean="0"/>
              <a:t>- Français Culture Générale</a:t>
            </a:r>
          </a:p>
          <a:p>
            <a:r>
              <a:rPr lang="fr-FR" dirty="0" smtClean="0"/>
              <a:t>- Anglais</a:t>
            </a:r>
          </a:p>
          <a:p>
            <a:r>
              <a:rPr lang="fr-FR" smtClean="0"/>
              <a:t>- Economie-Droit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98716"/>
              </p:ext>
            </p:extLst>
          </p:nvPr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0" y="18593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/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802395"/>
              </p:ext>
            </p:extLst>
          </p:nvPr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34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BTS MUC</a:t>
            </a:r>
            <a:endParaRPr lang="fr-FR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519198"/>
            <a:ext cx="8437806" cy="47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BTS </a:t>
            </a:r>
            <a:r>
              <a:rPr lang="fr-FR" b="1" u="sng" dirty="0" smtClean="0"/>
              <a:t>AG PME-PMI</a:t>
            </a:r>
            <a:endParaRPr lang="fr-FR" b="1" u="sng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46883"/>
              </p:ext>
            </p:extLst>
          </p:nvPr>
        </p:nvGraphicFramePr>
        <p:xfrm>
          <a:off x="683568" y="1340768"/>
          <a:ext cx="8064896" cy="4517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0521"/>
                <a:gridCol w="5454375"/>
              </a:tblGrid>
              <a:tr h="28803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935473">
                <a:tc>
                  <a:txBody>
                    <a:bodyPr/>
                    <a:lstStyle/>
                    <a:p>
                      <a:r>
                        <a:rPr lang="fr-FR" dirty="0" smtClean="0"/>
                        <a:t>Profil d’élève</a:t>
                      </a:r>
                      <a:r>
                        <a:rPr lang="fr-FR" baseline="0" dirty="0" smtClean="0"/>
                        <a:t> à qui correspond le BTS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Vous avez le sens de l’organisation et des responsabilités</a:t>
                      </a:r>
                    </a:p>
                    <a:p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 Vous aimez le contact humain et le travail en équipe</a:t>
                      </a:r>
                    </a:p>
                    <a:p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 Vous recherchez la polyvalence en matière de compétences dans le domaine de la gestion d’entreprise</a:t>
                      </a:r>
                    </a:p>
                  </a:txBody>
                  <a:tcPr/>
                </a:tc>
              </a:tr>
              <a:tr h="651095">
                <a:tc>
                  <a:txBody>
                    <a:bodyPr/>
                    <a:lstStyle/>
                    <a:p>
                      <a:r>
                        <a:rPr lang="fr-FR" dirty="0" smtClean="0"/>
                        <a:t>Matières Enseignées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Commerce </a:t>
                      </a:r>
                      <a:r>
                        <a:rPr lang="fr-FR" baseline="0" dirty="0" smtClean="0"/>
                        <a:t>–Secrétariat-Gestion</a:t>
                      </a:r>
                    </a:p>
                    <a:p>
                      <a:r>
                        <a:rPr lang="fr-FR" baseline="0" dirty="0" smtClean="0"/>
                        <a:t>Informatique</a:t>
                      </a:r>
                    </a:p>
                  </a:txBody>
                  <a:tcPr/>
                </a:tc>
              </a:tr>
              <a:tr h="6510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Poursuites d’études possibles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Licence</a:t>
                      </a:r>
                      <a:r>
                        <a:rPr lang="fr-FR" baseline="0" dirty="0" smtClean="0"/>
                        <a:t> Prof 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smtClean="0"/>
                        <a:t>Ressources humaines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smtClean="0"/>
                        <a:t>Commerce</a:t>
                      </a:r>
                    </a:p>
                  </a:txBody>
                  <a:tcPr/>
                </a:tc>
              </a:tr>
              <a:tr h="6510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Métiers préparés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 Assistant Polyvalent  du chef de</a:t>
                      </a:r>
                      <a:r>
                        <a:rPr lang="fr-FR" baseline="0" dirty="0" smtClean="0"/>
                        <a:t> l’Entreprise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73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BTS Communication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48470"/>
            <a:ext cx="7543800" cy="537321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203848" y="3642510"/>
            <a:ext cx="4824536" cy="506569"/>
          </a:xfrm>
          <a:prstGeom prst="rect">
            <a:avLst/>
          </a:prstGeom>
          <a:solidFill>
            <a:srgbClr val="F1E7E7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29012" y="5013176"/>
            <a:ext cx="4824536" cy="506569"/>
          </a:xfrm>
          <a:prstGeom prst="rect">
            <a:avLst/>
          </a:prstGeom>
          <a:solidFill>
            <a:srgbClr val="F1E7E7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5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9762"/>
            <a:ext cx="8229600" cy="796950"/>
          </a:xfrm>
        </p:spPr>
        <p:txBody>
          <a:bodyPr/>
          <a:lstStyle/>
          <a:p>
            <a:r>
              <a:rPr lang="fr-FR" dirty="0" smtClean="0"/>
              <a:t>BTS CG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960926"/>
              </p:ext>
            </p:extLst>
          </p:nvPr>
        </p:nvGraphicFramePr>
        <p:xfrm>
          <a:off x="810444" y="693677"/>
          <a:ext cx="7543800" cy="6052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1848"/>
                <a:gridCol w="5101952"/>
              </a:tblGrid>
              <a:tr h="3613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763532">
                <a:tc>
                  <a:txBody>
                    <a:bodyPr/>
                    <a:lstStyle/>
                    <a:p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Profil d’élève à qui correspond le BTS</a:t>
                      </a:r>
                      <a:endParaRPr lang="fr-FR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500" dirty="0" smtClean="0"/>
                        <a:t>Capacité d’adaptation, l’ouverture d’esprit,</a:t>
                      </a:r>
                    </a:p>
                    <a:p>
                      <a:r>
                        <a:rPr lang="fr-FR" sz="1500" dirty="0" smtClean="0"/>
                        <a:t> le travail en équipe, la prise d’initiative, </a:t>
                      </a:r>
                    </a:p>
                    <a:p>
                      <a:endParaRPr lang="fr-FR" sz="1500" dirty="0" smtClean="0"/>
                    </a:p>
                    <a:p>
                      <a:r>
                        <a:rPr lang="fr-FR" sz="1500" dirty="0" smtClean="0"/>
                        <a:t> Méthode, la rigueur, le respect des normes et des obligations réglementaires</a:t>
                      </a:r>
                    </a:p>
                    <a:p>
                      <a:endParaRPr lang="fr-FR" sz="1500" dirty="0" smtClean="0"/>
                    </a:p>
                    <a:p>
                      <a:r>
                        <a:rPr lang="fr-FR" sz="1500" dirty="0" smtClean="0"/>
                        <a:t>Intérêt pour les relations humaines.</a:t>
                      </a:r>
                      <a:endParaRPr lang="fr-FR" sz="1500" dirty="0"/>
                    </a:p>
                  </a:txBody>
                  <a:tcPr/>
                </a:tc>
              </a:tr>
              <a:tr h="1524409">
                <a:tc>
                  <a:txBody>
                    <a:bodyPr/>
                    <a:lstStyle/>
                    <a:p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Matières Enseignées</a:t>
                      </a:r>
                      <a:endParaRPr lang="fr-FR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Économie Droit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Comptabilité générale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Contrôle de gestion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Fiscalité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Informatique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</a:t>
                      </a:r>
                      <a:endParaRPr lang="fr-FR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845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Poursuites d’études possibles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Expertise comptable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Master en Contrôle de Gestion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Master en ressources humaines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Master en logistique</a:t>
                      </a:r>
                    </a:p>
                  </a:txBody>
                  <a:tcPr/>
                </a:tc>
              </a:tr>
              <a:tr h="1313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Métiers préparés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Assistant Comptable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Comptable spécialisé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Technicien de comptabilité analytique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Assistant au Contrôleur de gestion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Assistant Paye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73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BTS Banque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033912"/>
              </p:ext>
            </p:extLst>
          </p:nvPr>
        </p:nvGraphicFramePr>
        <p:xfrm>
          <a:off x="755576" y="1268760"/>
          <a:ext cx="75438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1848"/>
                <a:gridCol w="5101952"/>
              </a:tblGrid>
              <a:tr h="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dirty="0" smtClean="0"/>
                        <a:t>Profil d’élève</a:t>
                      </a:r>
                      <a:r>
                        <a:rPr lang="fr-FR" baseline="0" dirty="0" smtClean="0"/>
                        <a:t> à qui correspond le BTS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dirty="0" smtClean="0"/>
                        <a:t>Forte capacité à nouer des relations avec ses clients afin de leur proposer des solutions personnalisées. Ecoute « pointue » des besoins de vos clients. Organisation rigoureuse de votre travail personnel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dirty="0" smtClean="0"/>
                        <a:t>Sens commercial développé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dirty="0" smtClean="0"/>
                        <a:t>Matières Enseignées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baseline="0" dirty="0" smtClean="0"/>
                        <a:t> Economie d’Entreprise-Techniques bancaires-  Gestion de clientèle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baseline="0" dirty="0" smtClean="0"/>
                        <a:t>Communication professionnelle-Actions bancaires.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dirty="0" smtClean="0"/>
                        <a:t>Poursuites d’études possibles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dirty="0" smtClean="0"/>
                        <a:t>Licence Professionnelle puis</a:t>
                      </a:r>
                      <a:r>
                        <a:rPr lang="fr-FR" baseline="0" dirty="0" smtClean="0"/>
                        <a:t> Master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baseline="0" dirty="0" smtClean="0"/>
                        <a:t>Ecoles de Commerce pour les meilleurs élèves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dirty="0" smtClean="0"/>
                        <a:t>Métiers préparés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Collaborateur d’Etablissements Financiers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Chargé(e) de Clientèle</a:t>
                      </a:r>
                      <a:endParaRPr lang="fr-FR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7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BTS ASSISTANT MANAGER </a:t>
            </a:r>
            <a:endParaRPr lang="fr-FR" dirty="0"/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268760"/>
            <a:ext cx="7543800" cy="54006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131840" y="2852936"/>
            <a:ext cx="4752528" cy="441340"/>
          </a:xfrm>
          <a:prstGeom prst="rect">
            <a:avLst/>
          </a:prstGeom>
          <a:solidFill>
            <a:srgbClr val="F1E7E7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131840" y="4149080"/>
            <a:ext cx="4752528" cy="441340"/>
          </a:xfrm>
          <a:prstGeom prst="rect">
            <a:avLst/>
          </a:prstGeom>
          <a:solidFill>
            <a:srgbClr val="F1E7E7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143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BTS NRC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28846"/>
              </p:ext>
            </p:extLst>
          </p:nvPr>
        </p:nvGraphicFramePr>
        <p:xfrm>
          <a:off x="755576" y="1268760"/>
          <a:ext cx="7543800" cy="5765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1848"/>
                <a:gridCol w="5101952"/>
              </a:tblGrid>
              <a:tr h="5552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05566">
                <a:tc>
                  <a:txBody>
                    <a:bodyPr/>
                    <a:lstStyle/>
                    <a:p>
                      <a:r>
                        <a:rPr lang="fr-FR" dirty="0" smtClean="0"/>
                        <a:t>Profil d’élève</a:t>
                      </a:r>
                      <a:r>
                        <a:rPr lang="fr-FR" baseline="0" dirty="0" smtClean="0"/>
                        <a:t> à qui correspond le BTS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Goût du challenge</a:t>
                      </a:r>
                    </a:p>
                    <a:p>
                      <a:r>
                        <a:rPr lang="fr-FR" dirty="0" smtClean="0"/>
                        <a:t>Un bon relationnel, le respect du client en toute circonstance, </a:t>
                      </a:r>
                    </a:p>
                    <a:p>
                      <a:r>
                        <a:rPr lang="fr-FR" dirty="0" smtClean="0"/>
                        <a:t>L'envie de se dépasser et d'évoluer.</a:t>
                      </a:r>
                      <a:endParaRPr lang="fr-FR" dirty="0"/>
                    </a:p>
                  </a:txBody>
                  <a:tcPr/>
                </a:tc>
              </a:tr>
              <a:tr h="1643680">
                <a:tc>
                  <a:txBody>
                    <a:bodyPr/>
                    <a:lstStyle/>
                    <a:p>
                      <a:r>
                        <a:rPr lang="fr-FR" dirty="0" smtClean="0"/>
                        <a:t>Matières Enseignées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 Economie d’Entreprise</a:t>
                      </a:r>
                    </a:p>
                    <a:p>
                      <a:r>
                        <a:rPr lang="fr-FR" baseline="0" dirty="0" smtClean="0"/>
                        <a:t> Communication commerciale,</a:t>
                      </a:r>
                    </a:p>
                    <a:p>
                      <a:r>
                        <a:rPr lang="fr-FR" baseline="0" dirty="0" smtClean="0"/>
                        <a:t> Management et Gestion d’activité commerciale, Conduite et présentation de projets commerciaux.</a:t>
                      </a:r>
                    </a:p>
                  </a:txBody>
                  <a:tcPr/>
                </a:tc>
              </a:tr>
              <a:tr h="8650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Poursuites d’études possibles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Licence Professionnelle puis</a:t>
                      </a:r>
                      <a:r>
                        <a:rPr lang="fr-FR" baseline="0" dirty="0" smtClean="0"/>
                        <a:t> Master</a:t>
                      </a:r>
                    </a:p>
                    <a:p>
                      <a:r>
                        <a:rPr lang="fr-FR" baseline="0" dirty="0" smtClean="0"/>
                        <a:t>Ecoles de Commerce pour les meilleurs élèves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  <a:tr h="13841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Métiers préparés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Conseiller de clientèle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Chef de produit, chef des ventes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Négociateur courtier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Ingénieur commercial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35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379</Words>
  <Application>Microsoft Office PowerPoint</Application>
  <PresentationFormat>Affichage à l'écran (4:3)</PresentationFormat>
  <Paragraphs>93</Paragraphs>
  <Slides>9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Thème Office</vt:lpstr>
      <vt:lpstr>A chacun son BTS !</vt:lpstr>
      <vt:lpstr>LES COMPETENCES EXIGEES LES MATIERES GENERALES COMMUNES</vt:lpstr>
      <vt:lpstr>BTS MUC</vt:lpstr>
      <vt:lpstr>BTS AG PME-PMI</vt:lpstr>
      <vt:lpstr>BTS Communication</vt:lpstr>
      <vt:lpstr>BTS CG</vt:lpstr>
      <vt:lpstr>BTS Banque</vt:lpstr>
      <vt:lpstr>BTS ASSISTANT MANAGER </vt:lpstr>
      <vt:lpstr>BTS NRC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chacun son BTS !</dc:title>
  <dc:creator>JEANNE D'ARC</dc:creator>
  <cp:lastModifiedBy>DAVID</cp:lastModifiedBy>
  <cp:revision>21</cp:revision>
  <dcterms:created xsi:type="dcterms:W3CDTF">2014-01-07T17:36:14Z</dcterms:created>
  <dcterms:modified xsi:type="dcterms:W3CDTF">2018-01-17T14:43:59Z</dcterms:modified>
</cp:coreProperties>
</file>